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vvkostikov/otus-datacenter-design/tree/main/labs/project" TargetMode="External"/><Relationship Id="rId3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Multi-Site.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5" name="Screenshot 2025-02-03 at 20.17.44.png" descr="Screenshot 2025-02-03 at 20.1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38" y="946150"/>
            <a:ext cx="51181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8" name="Screenshot 2025-02-03 at 20.19.02.png" descr="Screenshot 2025-02-03 at 20.1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50" y="814540"/>
            <a:ext cx="9144001" cy="40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81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84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L2</a:t>
            </a:r>
          </a:p>
        </p:txBody>
      </p:sp>
      <p:sp>
        <p:nvSpPr>
          <p:cNvPr id="887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sp>
        <p:nvSpPr>
          <p:cNvPr id="888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89" name="Screenshot 2025-02-03 at 19.42.01.png" descr="Screenshot 2025-02-03 at 19.4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7885"/>
            <a:ext cx="9144001" cy="782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Screenshot 2025-02-03 at 19.43.01.png" descr="Screenshot 2025-02-03 at 19.4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2085" y="2534676"/>
            <a:ext cx="9144001" cy="10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L3</a:t>
            </a:r>
          </a:p>
        </p:txBody>
      </p:sp>
      <p:sp>
        <p:nvSpPr>
          <p:cNvPr id="893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94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6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59"/>
            <a:ext cx="9144001" cy="119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899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902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Multi-Site (Multi Domain EVPN VXLAN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906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907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908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09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13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462449" y="460610"/>
            <a:ext cx="8520602" cy="1841701"/>
          </a:xfrm>
          <a:prstGeom prst="rect">
            <a:avLst/>
          </a:prstGeom>
        </p:spPr>
        <p:txBody>
          <a:bodyPr/>
          <a:lstStyle/>
          <a:p>
            <a:pPr defTabSz="603504">
              <a:defRPr sz="1980"/>
            </a:pPr>
            <a:r>
              <a:t>Защита проекта</a:t>
            </a:r>
          </a:p>
          <a:p>
            <a:pPr defTabSz="603504">
              <a:defRPr sz="1980"/>
            </a:pPr>
            <a:r>
              <a:t>Тема: Построение растянутой L2 сети между датацентрами предприятия с использование технологии VxLAN EVPN Multi-Site</a:t>
            </a:r>
          </a:p>
          <a:p>
            <a:pPr defTabSz="603504">
              <a:defRPr sz="2112"/>
            </a:pPr>
            <a:endParaRPr sz="1980"/>
          </a:p>
        </p:txBody>
      </p:sp>
      <p:sp>
        <p:nvSpPr>
          <p:cNvPr id="814" name="Google Shape;391;p94"/>
          <p:cNvSpPr txBox="1"/>
          <p:nvPr/>
        </p:nvSpPr>
        <p:spPr>
          <a:xfrm>
            <a:off x="3594675" y="20732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696275" y="2700605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21 год.</a:t>
            </a:r>
          </a:p>
        </p:txBody>
      </p:sp>
      <p:sp>
        <p:nvSpPr>
          <p:cNvPr id="816" name="Google Shape;636;p114"/>
          <p:cNvSpPr txBox="1"/>
          <p:nvPr/>
        </p:nvSpPr>
        <p:spPr>
          <a:xfrm>
            <a:off x="3220299" y="3367546"/>
            <a:ext cx="7224602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  <p:sp>
        <p:nvSpPr>
          <p:cNvPr id="817" name="Google Shape;636;p114"/>
          <p:cNvSpPr txBox="1"/>
          <p:nvPr/>
        </p:nvSpPr>
        <p:spPr>
          <a:xfrm>
            <a:off x="1261725" y="43418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  <p:pic>
        <p:nvPicPr>
          <p:cNvPr id="818" name="photo1715793567.jpeg" descr="photo171579356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11" y="1642632"/>
            <a:ext cx="1915247" cy="2745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3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1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2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6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4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5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29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8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2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0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1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0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1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2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39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8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6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Multi-Site.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49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7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48" name="Цель проекта: опробовать технологию VxLAN EVPN Multi-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технологию VxLAN EVPN Multi-Site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411;p96"/>
          <p:cNvSpPr txBox="1"/>
          <p:nvPr/>
        </p:nvSpPr>
        <p:spPr>
          <a:xfrm>
            <a:off x="560499" y="64316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Зачем растягивать L2 или постановка цели</a:t>
            </a:r>
          </a:p>
        </p:txBody>
      </p:sp>
      <p:graphicFrame>
        <p:nvGraphicFramePr>
          <p:cNvPr id="852" name="Google Shape;412;p96"/>
          <p:cNvGraphicFramePr/>
          <p:nvPr/>
        </p:nvGraphicFramePr>
        <p:xfrm>
          <a:off x="952500" y="1442880"/>
          <a:ext cx="7239001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Основные требования всегда идут с двух сторон: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Виртуализация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Сервисы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миграции Виртуальных машин без внесения каких-либо изменений удобен как 1 так и 2.
Причем как онлайн миграции в режиме DR, так и любых действий по распределению нагрузки.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Часто Сервисы не умеют работать между системами по L3. Или использую технологии VRRP или аналогичные под капотом для Резервирования.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Отсутствие и высокая стоимость полноценных систем аппаратной балансировки.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5" name="Google Shape;413;p96"/>
          <p:cNvGrpSpPr/>
          <p:nvPr/>
        </p:nvGrpSpPr>
        <p:grpSpPr>
          <a:xfrm>
            <a:off x="1628250" y="677321"/>
            <a:ext cx="5887500" cy="662101"/>
            <a:chOff x="0" y="0"/>
            <a:chExt cx="5887499" cy="662099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5887500" cy="6621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4" name="Цель проекта: “Делай, что можешь, с тем, что имеешь, там, где ты есть.”"/>
            <p:cNvSpPr txBox="1"/>
            <p:nvPr/>
          </p:nvSpPr>
          <p:spPr>
            <a:xfrm>
              <a:off x="102895" y="11024"/>
              <a:ext cx="568171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“Делай, что можешь, с тем, что имеешь, там, где ты есть.”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58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с использование iBGP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Multi-Site с использование eBGP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MULTI-SITE</a:t>
            </a:r>
          </a:p>
        </p:txBody>
      </p:sp>
      <p:sp>
        <p:nvSpPr>
          <p:cNvPr id="861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2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3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4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5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6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7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68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69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72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